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56" r:id="rId2"/>
    <p:sldId id="257" r:id="rId3"/>
    <p:sldId id="264" r:id="rId4"/>
    <p:sldId id="274" r:id="rId5"/>
    <p:sldId id="275" r:id="rId6"/>
    <p:sldId id="276" r:id="rId7"/>
    <p:sldId id="263" r:id="rId8"/>
    <p:sldId id="283" r:id="rId9"/>
    <p:sldId id="278" r:id="rId10"/>
    <p:sldId id="262" r:id="rId11"/>
    <p:sldId id="268" r:id="rId12"/>
    <p:sldId id="269" r:id="rId13"/>
    <p:sldId id="270" r:id="rId14"/>
    <p:sldId id="271" r:id="rId15"/>
    <p:sldId id="273" r:id="rId16"/>
    <p:sldId id="266" r:id="rId17"/>
    <p:sldId id="258" r:id="rId18"/>
    <p:sldId id="259" r:id="rId19"/>
    <p:sldId id="282" r:id="rId20"/>
  </p:sldIdLst>
  <p:sldSz cx="9144000" cy="6858000" type="screen4x3"/>
  <p:notesSz cx="6805613" cy="99393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534" autoAdjust="0"/>
  </p:normalViewPr>
  <p:slideViewPr>
    <p:cSldViewPr>
      <p:cViewPr varScale="1">
        <p:scale>
          <a:sx n="85" d="100"/>
          <a:sy n="85" d="100"/>
        </p:scale>
        <p:origin x="-112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29180E-B41D-4323-860C-1309FC4A6A3D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3537" cy="4471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C5ADC7-A817-4D35-81C0-EA9B6E8566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3420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C5ADC7-A817-4D35-81C0-EA9B6E856691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7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hyperlink" Target="http://www.rbauto.ru/images/vcatalog/rarz/mdk-433362-00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572264" y="0"/>
            <a:ext cx="2571736" cy="1214422"/>
          </a:xfrm>
          <a:prstGeom prst="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5400000" scaled="0"/>
          </a:gradFill>
          <a:ln w="31750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6572264" cy="1214422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57224" y="285728"/>
            <a:ext cx="5174196" cy="642942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6" name="Picture 2" descr="C:\Documents and Settings\Admin\Рабочий стол\РАБОТА\Фото SILANT\black edition\112222221111111 копия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1357298"/>
            <a:ext cx="9144000" cy="4572032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314" y="214290"/>
            <a:ext cx="2928958" cy="57148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  <a:reflection blurRad="6350" stA="55000" endA="50" endPos="85000" dist="29997" dir="5400000" sy="-100000" algn="bl" rotWithShape="0"/>
                </a:effectLst>
                <a:latin typeface="Impact" pitchFamily="34" charset="0"/>
              </a:rPr>
              <a:t>ЗАРУБЕЖНЫЕ АНАЛОГИ</a:t>
            </a:r>
            <a:endParaRPr lang="ru-RU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  <a:reflection blurRad="6350" stA="55000" endA="50" endPos="85000" dist="29997" dir="5400000" sy="-100000" algn="bl" rotWithShape="0"/>
              </a:effectLst>
              <a:latin typeface="Impact" pitchFamily="34" charset="0"/>
            </a:endParaRPr>
          </a:p>
        </p:txBody>
      </p:sp>
      <p:sp>
        <p:nvSpPr>
          <p:cNvPr id="16" name="Содержимое 15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  <a:ln w="28575">
            <a:noFill/>
          </a:ln>
        </p:spPr>
        <p:txBody>
          <a:bodyPr>
            <a:normAutofit/>
          </a:bodyPr>
          <a:lstStyle/>
          <a:p>
            <a:r>
              <a:rPr lang="en-US" dirty="0" smtClean="0"/>
              <a:t>                                      </a:t>
            </a:r>
            <a:endParaRPr lang="ru-RU" dirty="0" smtClean="0"/>
          </a:p>
          <a:p>
            <a:r>
              <a:rPr lang="ru-RU" dirty="0" smtClean="0"/>
              <a:t>                                   </a:t>
            </a:r>
          </a:p>
          <a:p>
            <a:r>
              <a:rPr lang="ru-RU" dirty="0" smtClean="0"/>
              <a:t>                                   </a:t>
            </a:r>
            <a:endParaRPr lang="en-US" dirty="0" smtClean="0"/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Impact" pitchFamily="34" charset="0"/>
              </a:rPr>
              <a:t>                                            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Impact" pitchFamily="34" charset="0"/>
              </a:rPr>
              <a:t>- от 12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Impact" pitchFamily="34" charset="0"/>
              </a:rPr>
              <a:t>0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Impact" pitchFamily="34" charset="0"/>
              </a:rPr>
              <a:t>00 000 рублей</a:t>
            </a:r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  </a:t>
            </a:r>
            <a:r>
              <a:rPr lang="ru-RU" dirty="0" smtClean="0">
                <a:solidFill>
                  <a:schemeClr val="bg1">
                    <a:lumMod val="85000"/>
                  </a:schemeClr>
                </a:solidFill>
                <a:latin typeface="Impact" pitchFamily="34" charset="0"/>
              </a:rPr>
              <a:t>От 7 000 000 рублей -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                               </a:t>
            </a:r>
            <a:r>
              <a:rPr lang="ru-RU" dirty="0" smtClean="0">
                <a:latin typeface="Impact" pitchFamily="34" charset="0"/>
              </a:rPr>
              <a:t>-  от 2 000 000 рублей</a:t>
            </a:r>
          </a:p>
          <a:p>
            <a:endParaRPr lang="ru-RU" dirty="0"/>
          </a:p>
        </p:txBody>
      </p:sp>
      <p:pic>
        <p:nvPicPr>
          <p:cNvPr id="1031" name="Picture 7" descr="C:\Documents and Settings\Admin\Рабочий стол\000\bremach_t_rex_35_653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2428868"/>
            <a:ext cx="3976694" cy="2354948"/>
          </a:xfrm>
          <a:prstGeom prst="rect">
            <a:avLst/>
          </a:prstGeom>
          <a:noFill/>
          <a:ln w="41275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1033" name="Picture 9" descr="C:\Documents and Settings\Admin\Рабочий стол\000\e0ea252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14282" y="142852"/>
            <a:ext cx="3786214" cy="2335465"/>
          </a:xfrm>
          <a:prstGeom prst="rect">
            <a:avLst/>
          </a:prstGeom>
          <a:noFill/>
          <a:ln w="41275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1035" name="Picture 11" descr="C:\Documents and Settings\Admin\Рабочий стол\000\autowp.ru_bremach_logo_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072462" y="2428868"/>
            <a:ext cx="928694" cy="660885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1036" name="Picture 12" descr="C:\Documents and Settings\Admin\Рабочий стол\000\mercedes-benz_logo6609.thumbnail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143240" y="142852"/>
            <a:ext cx="857256" cy="833425"/>
          </a:xfrm>
          <a:prstGeom prst="rect">
            <a:avLst/>
          </a:prstGeom>
          <a:noFill/>
          <a:ln w="0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12" name="Picture 2" descr="C:\Documents and Settings\Admin\Рабочий стол\РАБОТА\Фото SILANT\black edition\112222221111111 копия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42844" y="4143380"/>
            <a:ext cx="4357718" cy="2500330"/>
          </a:xfrm>
          <a:prstGeom prst="rect">
            <a:avLst/>
          </a:prstGeom>
          <a:noFill/>
          <a:ln w="41275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25" name="Picture 2" descr="C:\Documents and Settings\Admin\Рабочий стол\РАБОТА\Фото SILANT\reklama\Безымянный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357554" y="4143380"/>
            <a:ext cx="1151561" cy="57150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85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127000" dist="101600" dir="4200000" algn="ctr" rotWithShape="0">
              <a:srgbClr val="000000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250825" y="0"/>
            <a:ext cx="8642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Навесное оборудование Транспортного Средства 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Silant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100" name="Рисунок 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5429250"/>
            <a:ext cx="2214562" cy="1428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638" y="2133600"/>
            <a:ext cx="2016125" cy="1195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513" y="2217738"/>
            <a:ext cx="1714500" cy="9318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3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2162175"/>
            <a:ext cx="1811338" cy="1108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104" name="TextBox 30"/>
          <p:cNvSpPr txBox="1">
            <a:spLocks noChangeArrowheads="1"/>
          </p:cNvSpPr>
          <p:nvPr/>
        </p:nvSpPr>
        <p:spPr bwMode="auto">
          <a:xfrm>
            <a:off x="323850" y="476250"/>
            <a:ext cx="8799910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Три зоны установки навесного оборудования:</a:t>
            </a:r>
          </a:p>
          <a:p>
            <a:pPr>
              <a:buFontTx/>
              <a:buAutoNum type="arabicPeriod"/>
            </a:pPr>
            <a:r>
              <a:rPr lang="ru-RU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Переднее навесное устройство (ПНУ)</a:t>
            </a:r>
          </a:p>
          <a:p>
            <a:pPr>
              <a:buFontTx/>
              <a:buAutoNum type="arabicPeriod"/>
            </a:pPr>
            <a:r>
              <a:rPr lang="ru-RU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Заднее навесное устройство (ЗНУ)</a:t>
            </a:r>
          </a:p>
          <a:p>
            <a:pPr>
              <a:buFontTx/>
              <a:buAutoNum type="arabicPeriod"/>
            </a:pPr>
            <a:r>
              <a:rPr lang="ru-RU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База (универсальное </a:t>
            </a:r>
            <a:r>
              <a:rPr lang="ru-RU" sz="1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надрамное</a:t>
            </a:r>
            <a:r>
              <a:rPr lang="ru-RU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устройство, точки крепления оборудования в грузовой платформе</a:t>
            </a:r>
            <a:r>
              <a:rPr lang="ru-RU" sz="15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)</a:t>
            </a:r>
          </a:p>
        </p:txBody>
      </p:sp>
      <p:sp>
        <p:nvSpPr>
          <p:cNvPr id="4105" name="TextBox 32"/>
          <p:cNvSpPr txBox="1">
            <a:spLocks noChangeArrowheads="1"/>
          </p:cNvSpPr>
          <p:nvPr/>
        </p:nvSpPr>
        <p:spPr bwMode="auto">
          <a:xfrm>
            <a:off x="250825" y="1803400"/>
            <a:ext cx="190718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1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Отвал для уборки снега</a:t>
            </a:r>
          </a:p>
        </p:txBody>
      </p:sp>
      <p:sp>
        <p:nvSpPr>
          <p:cNvPr id="4106" name="TextBox 35"/>
          <p:cNvSpPr txBox="1">
            <a:spLocks noChangeArrowheads="1"/>
          </p:cNvSpPr>
          <p:nvPr/>
        </p:nvSpPr>
        <p:spPr bwMode="auto">
          <a:xfrm>
            <a:off x="2051050" y="1801813"/>
            <a:ext cx="180657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1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Щетка подметальная</a:t>
            </a:r>
          </a:p>
        </p:txBody>
      </p:sp>
      <p:sp>
        <p:nvSpPr>
          <p:cNvPr id="4107" name="TextBox 36"/>
          <p:cNvSpPr txBox="1">
            <a:spLocks noChangeArrowheads="1"/>
          </p:cNvSpPr>
          <p:nvPr/>
        </p:nvSpPr>
        <p:spPr bwMode="auto">
          <a:xfrm>
            <a:off x="3995738" y="1801813"/>
            <a:ext cx="258372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1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Подметальная щетка с бункером</a:t>
            </a:r>
          </a:p>
        </p:txBody>
      </p:sp>
      <p:sp>
        <p:nvSpPr>
          <p:cNvPr id="4108" name="TextBox 47"/>
          <p:cNvSpPr txBox="1">
            <a:spLocks noChangeArrowheads="1"/>
          </p:cNvSpPr>
          <p:nvPr/>
        </p:nvSpPr>
        <p:spPr bwMode="auto">
          <a:xfrm>
            <a:off x="5076825" y="5084763"/>
            <a:ext cx="146354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1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Траншеекопатель</a:t>
            </a:r>
          </a:p>
        </p:txBody>
      </p:sp>
      <p:pic>
        <p:nvPicPr>
          <p:cNvPr id="4109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6100" y="3573463"/>
            <a:ext cx="1857375" cy="1490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110" name="TextBox 51"/>
          <p:cNvSpPr txBox="1">
            <a:spLocks noChangeArrowheads="1"/>
          </p:cNvSpPr>
          <p:nvPr/>
        </p:nvSpPr>
        <p:spPr bwMode="auto">
          <a:xfrm>
            <a:off x="4572000" y="3357563"/>
            <a:ext cx="143077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1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Активные грабли</a:t>
            </a:r>
          </a:p>
        </p:txBody>
      </p:sp>
      <p:pic>
        <p:nvPicPr>
          <p:cNvPr id="4111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95513" y="3644900"/>
            <a:ext cx="1785937" cy="1339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112" name="TextBox 53"/>
          <p:cNvSpPr txBox="1">
            <a:spLocks noChangeArrowheads="1"/>
          </p:cNvSpPr>
          <p:nvPr/>
        </p:nvSpPr>
        <p:spPr bwMode="auto">
          <a:xfrm>
            <a:off x="2700338" y="3357563"/>
            <a:ext cx="77527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1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Косилка</a:t>
            </a:r>
          </a:p>
        </p:txBody>
      </p:sp>
      <p:pic>
        <p:nvPicPr>
          <p:cNvPr id="4113" name="Picture 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58016" y="3714752"/>
            <a:ext cx="2000250" cy="15001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114" name="TextBox 55"/>
          <p:cNvSpPr txBox="1">
            <a:spLocks noChangeArrowheads="1"/>
          </p:cNvSpPr>
          <p:nvPr/>
        </p:nvSpPr>
        <p:spPr bwMode="auto">
          <a:xfrm>
            <a:off x="6286512" y="3429000"/>
            <a:ext cx="320202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1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Пила циркулярная для обрезки кустов</a:t>
            </a:r>
          </a:p>
        </p:txBody>
      </p:sp>
      <p:pic>
        <p:nvPicPr>
          <p:cNvPr id="4115" name="Picture 1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388" y="3644900"/>
            <a:ext cx="1857375" cy="13938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116" name="TextBox 57"/>
          <p:cNvSpPr txBox="1">
            <a:spLocks noChangeArrowheads="1"/>
          </p:cNvSpPr>
          <p:nvPr/>
        </p:nvSpPr>
        <p:spPr bwMode="auto">
          <a:xfrm>
            <a:off x="179388" y="3357563"/>
            <a:ext cx="20626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1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Уничтожитель кустарника</a:t>
            </a:r>
          </a:p>
        </p:txBody>
      </p:sp>
      <p:pic>
        <p:nvPicPr>
          <p:cNvPr id="4117" name="Picture 1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43174" y="5429264"/>
            <a:ext cx="1643062" cy="1231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118" name="TextBox 59"/>
          <p:cNvSpPr txBox="1">
            <a:spLocks noChangeArrowheads="1"/>
          </p:cNvSpPr>
          <p:nvPr/>
        </p:nvSpPr>
        <p:spPr bwMode="auto">
          <a:xfrm>
            <a:off x="2484438" y="5084763"/>
            <a:ext cx="233172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1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Фреза для уничтожения пней</a:t>
            </a:r>
          </a:p>
        </p:txBody>
      </p:sp>
      <p:pic>
        <p:nvPicPr>
          <p:cNvPr id="4119" name="Picture 1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7158" y="5357826"/>
            <a:ext cx="1714500" cy="1285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120" name="TextBox 61"/>
          <p:cNvSpPr txBox="1">
            <a:spLocks noChangeArrowheads="1"/>
          </p:cNvSpPr>
          <p:nvPr/>
        </p:nvSpPr>
        <p:spPr bwMode="auto">
          <a:xfrm>
            <a:off x="250825" y="5084763"/>
            <a:ext cx="202561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1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Фреза ямочного ремонта</a:t>
            </a:r>
          </a:p>
        </p:txBody>
      </p:sp>
      <p:sp>
        <p:nvSpPr>
          <p:cNvPr id="4121" name="TextBox 66"/>
          <p:cNvSpPr txBox="1">
            <a:spLocks noChangeArrowheads="1"/>
          </p:cNvSpPr>
          <p:nvPr/>
        </p:nvSpPr>
        <p:spPr bwMode="auto">
          <a:xfrm>
            <a:off x="1966913" y="1420813"/>
            <a:ext cx="41292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Оборудование для установки на ПНУ</a:t>
            </a:r>
          </a:p>
        </p:txBody>
      </p:sp>
      <p:pic>
        <p:nvPicPr>
          <p:cNvPr id="4122" name="Picture 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00892" y="5715016"/>
            <a:ext cx="1727200" cy="968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123" name="TextBox 46"/>
          <p:cNvSpPr txBox="1">
            <a:spLocks noChangeArrowheads="1"/>
          </p:cNvSpPr>
          <p:nvPr/>
        </p:nvSpPr>
        <p:spPr bwMode="auto">
          <a:xfrm>
            <a:off x="7286644" y="5286388"/>
            <a:ext cx="151964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1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Бардюроукладчик</a:t>
            </a:r>
            <a:endParaRPr lang="ru-RU" sz="1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4124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715140" y="2285992"/>
            <a:ext cx="2165336" cy="11445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125" name="TextBox 33"/>
          <p:cNvSpPr txBox="1">
            <a:spLocks noChangeArrowheads="1"/>
          </p:cNvSpPr>
          <p:nvPr/>
        </p:nvSpPr>
        <p:spPr bwMode="auto">
          <a:xfrm>
            <a:off x="6643702" y="1785926"/>
            <a:ext cx="214020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1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Роторный снегоочиститель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250825" y="0"/>
            <a:ext cx="8642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Навесное оборудование Транспортного Средства 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Silant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900" y="1498600"/>
            <a:ext cx="311467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5125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588" y="3933825"/>
            <a:ext cx="2160587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5126" name="TextBox 66"/>
          <p:cNvSpPr txBox="1">
            <a:spLocks noChangeArrowheads="1"/>
          </p:cNvSpPr>
          <p:nvPr/>
        </p:nvSpPr>
        <p:spPr bwMode="auto">
          <a:xfrm>
            <a:off x="2411413" y="549275"/>
            <a:ext cx="40939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Оборудование для установки на ЗНУ</a:t>
            </a:r>
          </a:p>
        </p:txBody>
      </p:sp>
      <p:sp>
        <p:nvSpPr>
          <p:cNvPr id="5127" name="TextBox 30"/>
          <p:cNvSpPr txBox="1">
            <a:spLocks noChangeArrowheads="1"/>
          </p:cNvSpPr>
          <p:nvPr/>
        </p:nvSpPr>
        <p:spPr bwMode="auto">
          <a:xfrm>
            <a:off x="611188" y="1125538"/>
            <a:ext cx="2086084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15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Щетка подметальная</a:t>
            </a:r>
          </a:p>
        </p:txBody>
      </p:sp>
      <p:pic>
        <p:nvPicPr>
          <p:cNvPr id="5128" name="Picture 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929066"/>
            <a:ext cx="3260756" cy="257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5129" name="TextBox 30"/>
          <p:cNvSpPr txBox="1">
            <a:spLocks noChangeArrowheads="1"/>
          </p:cNvSpPr>
          <p:nvPr/>
        </p:nvSpPr>
        <p:spPr bwMode="auto">
          <a:xfrm>
            <a:off x="357158" y="3571876"/>
            <a:ext cx="2837315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15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Косилка тракторная навесная</a:t>
            </a:r>
          </a:p>
        </p:txBody>
      </p:sp>
      <p:pic>
        <p:nvPicPr>
          <p:cNvPr id="5130" name="Picture 2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1509713"/>
            <a:ext cx="3024188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5131" name="TextBox 30"/>
          <p:cNvSpPr txBox="1">
            <a:spLocks noChangeArrowheads="1"/>
          </p:cNvSpPr>
          <p:nvPr/>
        </p:nvSpPr>
        <p:spPr bwMode="auto">
          <a:xfrm>
            <a:off x="3492500" y="1125538"/>
            <a:ext cx="289201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15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Косилка сегментно-пальцевая</a:t>
            </a:r>
          </a:p>
        </p:txBody>
      </p:sp>
      <p:pic>
        <p:nvPicPr>
          <p:cNvPr id="5132" name="Picture 2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9525" y="1506538"/>
            <a:ext cx="2605088" cy="199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5133" name="TextBox 30"/>
          <p:cNvSpPr txBox="1">
            <a:spLocks noChangeArrowheads="1"/>
          </p:cNvSpPr>
          <p:nvPr/>
        </p:nvSpPr>
        <p:spPr bwMode="auto">
          <a:xfrm>
            <a:off x="6516688" y="1125538"/>
            <a:ext cx="2515497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15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Оборудование фрезерное</a:t>
            </a:r>
          </a:p>
        </p:txBody>
      </p:sp>
      <p:sp>
        <p:nvSpPr>
          <p:cNvPr id="5134" name="TextBox 30"/>
          <p:cNvSpPr txBox="1">
            <a:spLocks noChangeArrowheads="1"/>
          </p:cNvSpPr>
          <p:nvPr/>
        </p:nvSpPr>
        <p:spPr bwMode="auto">
          <a:xfrm>
            <a:off x="3489325" y="3563938"/>
            <a:ext cx="2770246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15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Пылесос парковый навесной</a:t>
            </a:r>
          </a:p>
        </p:txBody>
      </p:sp>
      <p:pic>
        <p:nvPicPr>
          <p:cNvPr id="5135" name="Picture 3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375" y="3949700"/>
            <a:ext cx="2952750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5136" name="TextBox 30"/>
          <p:cNvSpPr txBox="1">
            <a:spLocks noChangeArrowheads="1"/>
          </p:cNvSpPr>
          <p:nvPr/>
        </p:nvSpPr>
        <p:spPr bwMode="auto">
          <a:xfrm>
            <a:off x="6215074" y="3571876"/>
            <a:ext cx="3110082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15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Насос для откачки грязной воды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250825" y="0"/>
            <a:ext cx="8642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Навесное оборудование Транспортного Средства 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Silant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148" name="TextBox 66"/>
          <p:cNvSpPr txBox="1">
            <a:spLocks noChangeArrowheads="1"/>
          </p:cNvSpPr>
          <p:nvPr/>
        </p:nvSpPr>
        <p:spPr bwMode="auto">
          <a:xfrm>
            <a:off x="2428860" y="428604"/>
            <a:ext cx="43290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Оборудование для установки в базу ТС</a:t>
            </a:r>
          </a:p>
        </p:txBody>
      </p:sp>
      <p:pic>
        <p:nvPicPr>
          <p:cNvPr id="6149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1285860"/>
            <a:ext cx="3457575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6150" name="Picture 8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-2844" t="4362" b="4315"/>
          <a:stretch>
            <a:fillRect/>
          </a:stretch>
        </p:blipFill>
        <p:spPr bwMode="auto">
          <a:xfrm>
            <a:off x="6858016" y="1285860"/>
            <a:ext cx="213677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6151" name="TextBox 66"/>
          <p:cNvSpPr txBox="1">
            <a:spLocks noChangeArrowheads="1"/>
          </p:cNvSpPr>
          <p:nvPr/>
        </p:nvSpPr>
        <p:spPr bwMode="auto">
          <a:xfrm>
            <a:off x="3708400" y="908050"/>
            <a:ext cx="25167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Пескоразбрасыватель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6152" name="TextBox 64"/>
          <p:cNvSpPr txBox="1">
            <a:spLocks noChangeArrowheads="1"/>
          </p:cNvSpPr>
          <p:nvPr/>
        </p:nvSpPr>
        <p:spPr bwMode="auto">
          <a:xfrm>
            <a:off x="7019925" y="981075"/>
            <a:ext cx="21639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Кран манипулятор</a:t>
            </a:r>
          </a:p>
        </p:txBody>
      </p:sp>
      <p:pic>
        <p:nvPicPr>
          <p:cNvPr id="6153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500570"/>
            <a:ext cx="2160588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6154" name="TextBox 65"/>
          <p:cNvSpPr txBox="1">
            <a:spLocks noChangeArrowheads="1"/>
          </p:cNvSpPr>
          <p:nvPr/>
        </p:nvSpPr>
        <p:spPr bwMode="auto">
          <a:xfrm>
            <a:off x="0" y="3786190"/>
            <a:ext cx="34289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Емкости под различные жидкости</a:t>
            </a:r>
          </a:p>
        </p:txBody>
      </p:sp>
      <p:pic>
        <p:nvPicPr>
          <p:cNvPr id="6155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36" y="4500570"/>
            <a:ext cx="32766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6156" name="TextBox 69"/>
          <p:cNvSpPr txBox="1">
            <a:spLocks noChangeArrowheads="1"/>
          </p:cNvSpPr>
          <p:nvPr/>
        </p:nvSpPr>
        <p:spPr bwMode="auto">
          <a:xfrm>
            <a:off x="3500430" y="3786190"/>
            <a:ext cx="18799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Автоподъемник</a:t>
            </a:r>
          </a:p>
        </p:txBody>
      </p:sp>
      <p:pic>
        <p:nvPicPr>
          <p:cNvPr id="6157" name="Picture 17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6493" r="11107"/>
          <a:stretch>
            <a:fillRect/>
          </a:stretch>
        </p:blipFill>
        <p:spPr bwMode="auto">
          <a:xfrm>
            <a:off x="142844" y="1268413"/>
            <a:ext cx="3071834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sx="102000" sy="102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6158" name="TextBox 64"/>
          <p:cNvSpPr txBox="1">
            <a:spLocks noChangeArrowheads="1"/>
          </p:cNvSpPr>
          <p:nvPr/>
        </p:nvSpPr>
        <p:spPr bwMode="auto">
          <a:xfrm>
            <a:off x="468313" y="908050"/>
            <a:ext cx="33728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Щетка подметальная средняя</a:t>
            </a:r>
          </a:p>
        </p:txBody>
      </p:sp>
      <p:pic>
        <p:nvPicPr>
          <p:cNvPr id="6159" name="Picture 1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00760" y="4209343"/>
            <a:ext cx="2919441" cy="2648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6160" name="TextBox 65"/>
          <p:cNvSpPr txBox="1">
            <a:spLocks noChangeArrowheads="1"/>
          </p:cNvSpPr>
          <p:nvPr/>
        </p:nvSpPr>
        <p:spPr bwMode="auto">
          <a:xfrm>
            <a:off x="5984875" y="3789363"/>
            <a:ext cx="31591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Поливомоечное оборудование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Презентации\слайд применения.jpg"/>
          <p:cNvPicPr>
            <a:picLocks noChangeAspect="1" noChangeArrowheads="1"/>
          </p:cNvPicPr>
          <p:nvPr/>
        </p:nvPicPr>
        <p:blipFill>
          <a:blip r:embed="rId2" cstate="screen">
            <a:lum bright="-8000" contrast="1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85786" y="714356"/>
            <a:ext cx="7266588" cy="5813269"/>
          </a:xfrm>
          <a:prstGeom prst="rect">
            <a:avLst/>
          </a:prstGeom>
          <a:noFill/>
          <a:effectLst>
            <a:outerShdw blurRad="76200" dist="50800" dir="5400000" sx="101000" sy="101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  <a:bevelB prst="relaxedInset"/>
          </a:sp3d>
        </p:spPr>
      </p:pic>
      <p:sp>
        <p:nvSpPr>
          <p:cNvPr id="10" name="Прямоугольник 9"/>
          <p:cNvSpPr/>
          <p:nvPr/>
        </p:nvSpPr>
        <p:spPr>
          <a:xfrm>
            <a:off x="642910" y="0"/>
            <a:ext cx="3286148" cy="6953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194" tIns="32597" rIns="65194" bIns="32597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Сферы применения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92697952"/>
              </p:ext>
            </p:extLst>
          </p:nvPr>
        </p:nvGraphicFramePr>
        <p:xfrm>
          <a:off x="0" y="1098376"/>
          <a:ext cx="9144000" cy="563991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2233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Параметр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Silant</a:t>
                      </a:r>
                      <a:r>
                        <a:rPr lang="en-US" sz="1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V4.0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Bremach</a:t>
                      </a:r>
                      <a:r>
                        <a:rPr lang="en-US" sz="1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T-Rex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Unimog</a:t>
                      </a:r>
                      <a:r>
                        <a:rPr lang="en-US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U20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ГАЗ</a:t>
                      </a:r>
                      <a:r>
                        <a:rPr lang="ru-RU" sz="1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33081 «Садко»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КО 829А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7631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Габариты</a:t>
                      </a:r>
                      <a:r>
                        <a:rPr lang="ru-RU" sz="1000" baseline="0" dirty="0" smtClean="0"/>
                        <a:t> (Д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ru-RU" sz="1000" baseline="0" dirty="0" err="1" smtClean="0"/>
                        <a:t>х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ru-RU" sz="1000" baseline="0" dirty="0" smtClean="0"/>
                        <a:t>Ш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ru-RU" sz="1000" baseline="0" dirty="0" err="1" smtClean="0"/>
                        <a:t>х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ru-RU" sz="1000" baseline="0" dirty="0" smtClean="0"/>
                        <a:t>В)*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4860х2240х2860 мм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4840х1900х2500</a:t>
                      </a:r>
                      <a:r>
                        <a:rPr lang="ru-RU" sz="1000" baseline="0" dirty="0" smtClean="0"/>
                        <a:t> мм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4970х 2150х2700 мм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6250х2340х2780</a:t>
                      </a:r>
                      <a:r>
                        <a:rPr lang="ru-RU" sz="1000" baseline="0" dirty="0" smtClean="0"/>
                        <a:t> мм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6320х2440х2740 мм</a:t>
                      </a:r>
                      <a:endParaRPr lang="ru-RU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7631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Колесная</a:t>
                      </a:r>
                      <a:r>
                        <a:rPr lang="ru-RU" sz="1000" baseline="0" dirty="0" smtClean="0"/>
                        <a:t> база (шасси)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2760 мм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3100 мм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2720 мм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3770 мм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3800 мм</a:t>
                      </a:r>
                      <a:endParaRPr lang="ru-RU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46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Двигатель (модель,</a:t>
                      </a:r>
                      <a:r>
                        <a:rPr lang="ru-RU" sz="1000" baseline="0" dirty="0" smtClean="0"/>
                        <a:t> мощность, крутящий момент</a:t>
                      </a:r>
                      <a:r>
                        <a:rPr lang="ru-RU" sz="1000" dirty="0" smtClean="0"/>
                        <a:t>)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Дизельный</a:t>
                      </a:r>
                      <a:endParaRPr lang="en-US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Cummins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ISF 3.8 3,76л, 152 </a:t>
                      </a:r>
                      <a:r>
                        <a:rPr lang="ru-RU" sz="1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л.с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./491</a:t>
                      </a:r>
                      <a:r>
                        <a:rPr lang="ru-RU" sz="1000" baseline="0" dirty="0" smtClean="0"/>
                        <a:t>Нм</a:t>
                      </a:r>
                      <a:endParaRPr lang="ru-RU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Дизельный</a:t>
                      </a:r>
                      <a:r>
                        <a:rPr lang="ru-RU" sz="1000" baseline="0" dirty="0" smtClean="0"/>
                        <a:t> </a:t>
                      </a:r>
                      <a:endParaRPr lang="en-US" sz="1000" baseline="0" dirty="0" smtClean="0"/>
                    </a:p>
                    <a:p>
                      <a:r>
                        <a:rPr lang="en-US" sz="1000" baseline="0" dirty="0" smtClean="0"/>
                        <a:t>F1A </a:t>
                      </a:r>
                      <a:r>
                        <a:rPr lang="en-US" sz="1000" baseline="0" dirty="0" err="1" smtClean="0"/>
                        <a:t>Iveco</a:t>
                      </a:r>
                      <a:r>
                        <a:rPr lang="en-US" sz="1000" baseline="0" dirty="0" smtClean="0"/>
                        <a:t> 2.3 </a:t>
                      </a:r>
                      <a:r>
                        <a:rPr lang="ru-RU" sz="1000" baseline="0" dirty="0" smtClean="0"/>
                        <a:t>л</a:t>
                      </a:r>
                    </a:p>
                    <a:p>
                      <a:r>
                        <a:rPr lang="en-US" sz="1000" baseline="0" dirty="0" smtClean="0"/>
                        <a:t>116</a:t>
                      </a:r>
                      <a:r>
                        <a:rPr lang="ru-RU" sz="1000" baseline="0" dirty="0" smtClean="0"/>
                        <a:t> л.с.</a:t>
                      </a:r>
                      <a:r>
                        <a:rPr lang="en-US" sz="1000" baseline="0" dirty="0" smtClean="0"/>
                        <a:t> / </a:t>
                      </a:r>
                      <a:r>
                        <a:rPr lang="ru-RU" sz="1000" baseline="0" dirty="0" smtClean="0"/>
                        <a:t>2</a:t>
                      </a:r>
                      <a:r>
                        <a:rPr lang="en-US" sz="1000" baseline="0" dirty="0" smtClean="0"/>
                        <a:t>70</a:t>
                      </a:r>
                      <a:r>
                        <a:rPr lang="ru-RU" sz="1000" baseline="0" dirty="0" smtClean="0"/>
                        <a:t> Нм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Дизельный</a:t>
                      </a:r>
                      <a:endParaRPr lang="ru-RU" sz="1000" baseline="0" dirty="0" smtClean="0"/>
                    </a:p>
                    <a:p>
                      <a:r>
                        <a:rPr lang="en-US" sz="1000" dirty="0" smtClean="0"/>
                        <a:t>M-B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en-US" sz="1000" dirty="0" smtClean="0"/>
                        <a:t>OM904 LA 4.</a:t>
                      </a:r>
                      <a:r>
                        <a:rPr lang="ru-RU" sz="1000" dirty="0" smtClean="0"/>
                        <a:t>2</a:t>
                      </a:r>
                      <a:r>
                        <a:rPr lang="en-US" sz="1000" dirty="0" smtClean="0"/>
                        <a:t>5 </a:t>
                      </a:r>
                      <a:r>
                        <a:rPr lang="ru-RU" sz="1000" dirty="0" smtClean="0"/>
                        <a:t>л</a:t>
                      </a:r>
                      <a:endParaRPr lang="ru-RU" sz="1000" baseline="0" dirty="0" smtClean="0"/>
                    </a:p>
                    <a:p>
                      <a:r>
                        <a:rPr lang="ru-RU" sz="1000" baseline="0" dirty="0" smtClean="0"/>
                        <a:t>150 л.с.</a:t>
                      </a:r>
                      <a:r>
                        <a:rPr lang="en-US" sz="1000" baseline="0" dirty="0" smtClean="0"/>
                        <a:t> / </a:t>
                      </a:r>
                      <a:r>
                        <a:rPr lang="ru-RU" sz="1000" baseline="0" dirty="0" smtClean="0"/>
                        <a:t>610 Нм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Дизельный</a:t>
                      </a:r>
                      <a:r>
                        <a:rPr lang="ru-RU" sz="1000" baseline="0" dirty="0" smtClean="0"/>
                        <a:t> </a:t>
                      </a:r>
                      <a:endParaRPr lang="en-US" sz="1000" baseline="0" dirty="0" smtClean="0"/>
                    </a:p>
                    <a:p>
                      <a:r>
                        <a:rPr lang="ru-RU" sz="1000" baseline="0" dirty="0" smtClean="0"/>
                        <a:t>ММЗ Д</a:t>
                      </a:r>
                      <a:r>
                        <a:rPr lang="en-US" sz="1000" baseline="0" dirty="0" smtClean="0"/>
                        <a:t>245</a:t>
                      </a:r>
                      <a:r>
                        <a:rPr lang="ru-RU" sz="1000" baseline="0" dirty="0" smtClean="0"/>
                        <a:t>.7</a:t>
                      </a:r>
                    </a:p>
                    <a:p>
                      <a:r>
                        <a:rPr lang="ru-RU" sz="1000" baseline="0" dirty="0" smtClean="0"/>
                        <a:t>123 л.с.</a:t>
                      </a:r>
                      <a:r>
                        <a:rPr lang="en-US" sz="1000" baseline="0" dirty="0" smtClean="0"/>
                        <a:t> / </a:t>
                      </a:r>
                      <a:r>
                        <a:rPr lang="ru-RU" sz="1000" baseline="0" dirty="0" smtClean="0"/>
                        <a:t>423 Нм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aseline="0" dirty="0" smtClean="0"/>
                        <a:t>Бензиновый</a:t>
                      </a:r>
                      <a:endParaRPr lang="en-US" sz="1000" baseline="0" dirty="0" smtClean="0"/>
                    </a:p>
                    <a:p>
                      <a:r>
                        <a:rPr lang="ru-RU" sz="1000" baseline="0" dirty="0" smtClean="0"/>
                        <a:t>ЗИЛ 508.10 6.0 л</a:t>
                      </a:r>
                    </a:p>
                    <a:p>
                      <a:r>
                        <a:rPr lang="ru-RU" sz="1000" baseline="0" dirty="0" smtClean="0"/>
                        <a:t>150 л.с.</a:t>
                      </a:r>
                      <a:r>
                        <a:rPr lang="en-US" sz="1000" baseline="0" dirty="0" smtClean="0"/>
                        <a:t> / </a:t>
                      </a:r>
                      <a:r>
                        <a:rPr lang="ru-RU" sz="1000" baseline="0" dirty="0" smtClean="0"/>
                        <a:t>402 Нм</a:t>
                      </a:r>
                      <a:endParaRPr lang="ru-RU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46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Трансмиссия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5</a:t>
                      </a:r>
                      <a:r>
                        <a:rPr lang="ru-RU" sz="900" baseline="0" dirty="0" smtClean="0"/>
                        <a:t>-ступенчатая КПП с ручным управлением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6-ступенчатая КПП с ручным управлением, по</a:t>
                      </a:r>
                      <a:r>
                        <a:rPr lang="ru-RU" sz="900" baseline="0" dirty="0" smtClean="0"/>
                        <a:t> заказу –</a:t>
                      </a:r>
                      <a:r>
                        <a:rPr lang="ru-RU" sz="900" dirty="0" smtClean="0"/>
                        <a:t> АКПП</a:t>
                      </a:r>
                      <a:r>
                        <a:rPr lang="ru-RU" sz="900" baseline="0" dirty="0" smtClean="0"/>
                        <a:t> </a:t>
                      </a:r>
                      <a:r>
                        <a:rPr lang="en-US" sz="900" baseline="0" dirty="0" smtClean="0"/>
                        <a:t>Allison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8</a:t>
                      </a:r>
                      <a:r>
                        <a:rPr lang="ru-RU" sz="900" dirty="0" smtClean="0"/>
                        <a:t>-ступенчатая</a:t>
                      </a:r>
                      <a:r>
                        <a:rPr lang="ru-RU" sz="900" baseline="0" dirty="0" smtClean="0"/>
                        <a:t> КПП с ручным управлением,  по заказу – АКПП </a:t>
                      </a:r>
                      <a:r>
                        <a:rPr lang="en-US" sz="900" baseline="0" dirty="0" smtClean="0"/>
                        <a:t>Allison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5</a:t>
                      </a:r>
                      <a:r>
                        <a:rPr lang="ru-RU" sz="900" baseline="0" dirty="0" smtClean="0"/>
                        <a:t>-ступенчатая КПП с ручным управлением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5-ступенчатая КПП с ручным управлением</a:t>
                      </a:r>
                      <a:endParaRPr lang="ru-RU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7631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Снаряженная</a:t>
                      </a:r>
                      <a:r>
                        <a:rPr lang="ru-RU" sz="1000" baseline="0" dirty="0" smtClean="0"/>
                        <a:t> масса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3000 кг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2647 кг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5100 кг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4050 кг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3915 кг</a:t>
                      </a:r>
                      <a:endParaRPr lang="ru-RU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115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Грузоподъемность</a:t>
                      </a:r>
                      <a:r>
                        <a:rPr lang="ru-RU" sz="1000" baseline="0" dirty="0" smtClean="0"/>
                        <a:t> шасси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aseline="0" dirty="0" smtClean="0"/>
                        <a:t>4000</a:t>
                      </a:r>
                      <a:r>
                        <a:rPr lang="ru-RU" sz="1000" baseline="0" dirty="0" smtClean="0"/>
                        <a:t> кг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3353</a:t>
                      </a:r>
                      <a:r>
                        <a:rPr lang="ru-RU" sz="1000" baseline="0" dirty="0" smtClean="0"/>
                        <a:t> кг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3400 кг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2250 кг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7060 кг</a:t>
                      </a:r>
                      <a:endParaRPr lang="ru-RU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115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Полезное пространство в базе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2900 мм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3120 мм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3600 </a:t>
                      </a:r>
                      <a:r>
                        <a:rPr lang="ru-RU" sz="1000" dirty="0" smtClean="0"/>
                        <a:t>мм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3390</a:t>
                      </a:r>
                      <a:r>
                        <a:rPr lang="ru-RU" sz="1000" baseline="0" dirty="0" smtClean="0"/>
                        <a:t> мм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5600 мм</a:t>
                      </a:r>
                      <a:r>
                        <a:rPr lang="en-US" sz="1000" dirty="0" smtClean="0"/>
                        <a:t>*</a:t>
                      </a:r>
                      <a:endParaRPr lang="ru-RU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7631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Тип привода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Полный</a:t>
                      </a:r>
                      <a:r>
                        <a:rPr lang="en-US" sz="1000" dirty="0" smtClean="0"/>
                        <a:t> 4x4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Полный</a:t>
                      </a:r>
                      <a:r>
                        <a:rPr lang="en-US" sz="1000" dirty="0" smtClean="0"/>
                        <a:t> 4x4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Полный</a:t>
                      </a:r>
                      <a:r>
                        <a:rPr lang="en-US" sz="1000" dirty="0" smtClean="0"/>
                        <a:t> 4x4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Полный</a:t>
                      </a:r>
                      <a:r>
                        <a:rPr lang="en-US" sz="1000" dirty="0" smtClean="0"/>
                        <a:t> 4x4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Задний</a:t>
                      </a:r>
                      <a:r>
                        <a:rPr lang="en-US" sz="1000" dirty="0" smtClean="0"/>
                        <a:t> 4x4</a:t>
                      </a:r>
                      <a:endParaRPr lang="ru-RU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115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Максимальная скорость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100 км</a:t>
                      </a:r>
                      <a:r>
                        <a:rPr lang="en-US" sz="1000" dirty="0" smtClean="0"/>
                        <a:t>/</a:t>
                      </a:r>
                      <a:r>
                        <a:rPr lang="ru-RU" sz="1000" dirty="0" smtClean="0"/>
                        <a:t>ч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140 км</a:t>
                      </a:r>
                      <a:r>
                        <a:rPr lang="en-US" sz="1000" dirty="0" smtClean="0"/>
                        <a:t>/</a:t>
                      </a:r>
                      <a:r>
                        <a:rPr lang="ru-RU" sz="1000" dirty="0" smtClean="0"/>
                        <a:t>ч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85 км</a:t>
                      </a:r>
                      <a:r>
                        <a:rPr lang="en-US" sz="1000" dirty="0" smtClean="0"/>
                        <a:t>/</a:t>
                      </a:r>
                      <a:r>
                        <a:rPr lang="ru-RU" sz="1000" dirty="0" smtClean="0"/>
                        <a:t>ч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90 км</a:t>
                      </a:r>
                      <a:r>
                        <a:rPr lang="en-US" sz="1000" dirty="0" smtClean="0"/>
                        <a:t>/</a:t>
                      </a:r>
                      <a:r>
                        <a:rPr lang="ru-RU" sz="1000" dirty="0" smtClean="0"/>
                        <a:t>ч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90 км</a:t>
                      </a:r>
                      <a:r>
                        <a:rPr lang="en-US" sz="1000" dirty="0" smtClean="0"/>
                        <a:t>/</a:t>
                      </a:r>
                      <a:r>
                        <a:rPr lang="ru-RU" sz="1000" dirty="0" smtClean="0"/>
                        <a:t>ч</a:t>
                      </a:r>
                      <a:endParaRPr lang="ru-RU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115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Тип</a:t>
                      </a:r>
                      <a:r>
                        <a:rPr lang="ru-RU" sz="1000" baseline="0" dirty="0" smtClean="0"/>
                        <a:t> загрузочного пространства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Самосвальная платформа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Самосвальная платформа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Самосвальная платформа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Грузовая платформа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Распределитель</a:t>
                      </a:r>
                      <a:r>
                        <a:rPr lang="ru-RU" sz="1000" baseline="0" dirty="0" smtClean="0"/>
                        <a:t> ПГМ и поливомоечная система</a:t>
                      </a:r>
                      <a:endParaRPr lang="ru-RU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512277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Доступное коммунальное оснащение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Отвал, щетка,</a:t>
                      </a:r>
                      <a:r>
                        <a:rPr lang="ru-RU" sz="900" baseline="0" dirty="0" smtClean="0"/>
                        <a:t> </a:t>
                      </a:r>
                      <a:r>
                        <a:rPr lang="ru-RU" sz="900" baseline="0" dirty="0" err="1" smtClean="0"/>
                        <a:t>пескоразбрасыватель</a:t>
                      </a:r>
                      <a:r>
                        <a:rPr lang="ru-RU" sz="900" baseline="0" dirty="0" smtClean="0"/>
                        <a:t>,  поливомоечная система, роторный снегомет, КМУ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Отвал, щетка,</a:t>
                      </a:r>
                      <a:r>
                        <a:rPr lang="ru-RU" sz="900" baseline="0" dirty="0" smtClean="0"/>
                        <a:t> </a:t>
                      </a:r>
                      <a:r>
                        <a:rPr lang="ru-RU" sz="900" baseline="0" dirty="0" err="1" smtClean="0"/>
                        <a:t>пескоразбрасыватель</a:t>
                      </a:r>
                      <a:r>
                        <a:rPr lang="ru-RU" sz="900" baseline="0" dirty="0" smtClean="0"/>
                        <a:t>,  поливомоечная система, роторный снегомет, КМУ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Множество специального оборудования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Отсутствует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Отвал, щетка с гидравлическим приводом,</a:t>
                      </a:r>
                      <a:r>
                        <a:rPr lang="ru-RU" sz="900" baseline="0" dirty="0" smtClean="0"/>
                        <a:t> цистерна, </a:t>
                      </a:r>
                      <a:r>
                        <a:rPr lang="ru-RU" sz="900" baseline="0" dirty="0" err="1" smtClean="0"/>
                        <a:t>пескоразбрасыватель</a:t>
                      </a:r>
                      <a:endParaRPr lang="ru-RU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4467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Работа</a:t>
                      </a:r>
                      <a:r>
                        <a:rPr lang="ru-RU" sz="1000" baseline="0" dirty="0" smtClean="0"/>
                        <a:t> с навесными агрегатами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Переднее и заднее навесные устройства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Переднее и заднее навесные устройства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Переднее и заднее навесные устройства,</a:t>
                      </a:r>
                      <a:r>
                        <a:rPr lang="ru-RU" sz="1000" baseline="0" dirty="0" smtClean="0"/>
                        <a:t> в базе справа и слева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Отсутствуют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Переднее</a:t>
                      </a:r>
                      <a:r>
                        <a:rPr lang="ru-RU" sz="1000" baseline="0" dirty="0" smtClean="0"/>
                        <a:t> навесное устройство</a:t>
                      </a:r>
                      <a:endParaRPr lang="ru-RU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Расход топлива </a:t>
                      </a:r>
                    </a:p>
                    <a:p>
                      <a:r>
                        <a:rPr lang="ru-RU" sz="1000" dirty="0" smtClean="0"/>
                        <a:t>(при скорости 60 км</a:t>
                      </a:r>
                      <a:r>
                        <a:rPr lang="en-US" sz="1000" dirty="0" smtClean="0"/>
                        <a:t>/</a:t>
                      </a:r>
                      <a:r>
                        <a:rPr lang="ru-RU" sz="1000" dirty="0" smtClean="0"/>
                        <a:t>ч)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16 л</a:t>
                      </a:r>
                      <a:r>
                        <a:rPr lang="en-US" sz="1000" dirty="0" smtClean="0"/>
                        <a:t>/ 100 </a:t>
                      </a:r>
                      <a:r>
                        <a:rPr lang="ru-RU" sz="1000" dirty="0" smtClean="0"/>
                        <a:t>км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10 л</a:t>
                      </a:r>
                      <a:r>
                        <a:rPr lang="en-US" sz="1000" dirty="0" smtClean="0"/>
                        <a:t>/ 100 </a:t>
                      </a:r>
                      <a:r>
                        <a:rPr lang="ru-RU" sz="1000" dirty="0" smtClean="0"/>
                        <a:t>км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18 л</a:t>
                      </a:r>
                      <a:r>
                        <a:rPr lang="en-US" sz="1000" dirty="0" smtClean="0"/>
                        <a:t>/ 100 </a:t>
                      </a:r>
                      <a:r>
                        <a:rPr lang="ru-RU" sz="1000" dirty="0" smtClean="0"/>
                        <a:t>км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17 л</a:t>
                      </a:r>
                      <a:r>
                        <a:rPr lang="en-US" sz="1000" dirty="0" smtClean="0"/>
                        <a:t>/ 100 </a:t>
                      </a:r>
                      <a:r>
                        <a:rPr lang="ru-RU" sz="1000" dirty="0" smtClean="0"/>
                        <a:t>км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34</a:t>
                      </a:r>
                      <a:r>
                        <a:rPr lang="ru-RU" sz="1000" dirty="0" smtClean="0"/>
                        <a:t> л</a:t>
                      </a:r>
                      <a:r>
                        <a:rPr lang="en-US" sz="1000" dirty="0" smtClean="0"/>
                        <a:t>/ 100 </a:t>
                      </a:r>
                      <a:r>
                        <a:rPr lang="ru-RU" sz="1000" dirty="0" smtClean="0"/>
                        <a:t>км</a:t>
                      </a:r>
                      <a:r>
                        <a:rPr lang="en-US" sz="1000" dirty="0" smtClean="0"/>
                        <a:t>*</a:t>
                      </a:r>
                      <a:endParaRPr lang="ru-RU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97631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Цена на</a:t>
                      </a:r>
                      <a:r>
                        <a:rPr lang="ru-RU" sz="1000" baseline="0" dirty="0" smtClean="0"/>
                        <a:t> рынке РФ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2,2 млн. руб.</a:t>
                      </a:r>
                      <a:endParaRPr lang="ru-RU" sz="1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От 11</a:t>
                      </a:r>
                      <a:r>
                        <a:rPr lang="en-US" sz="1000" dirty="0" smtClean="0"/>
                        <a:t>.7</a:t>
                      </a:r>
                      <a:r>
                        <a:rPr lang="ru-RU" sz="1000" baseline="0" dirty="0" smtClean="0"/>
                        <a:t> млн. руб.</a:t>
                      </a:r>
                      <a:endParaRPr lang="ru-RU" sz="1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От 12.0 млн.</a:t>
                      </a:r>
                      <a:r>
                        <a:rPr lang="ru-RU" sz="1000" baseline="0" dirty="0" smtClean="0"/>
                        <a:t> </a:t>
                      </a:r>
                      <a:r>
                        <a:rPr lang="ru-RU" sz="1000" dirty="0" smtClean="0"/>
                        <a:t>руб.</a:t>
                      </a:r>
                      <a:endParaRPr lang="ru-RU" sz="1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aseline="0" dirty="0" smtClean="0"/>
                        <a:t>1,7 млн. руб.</a:t>
                      </a:r>
                      <a:endParaRPr lang="ru-RU" sz="1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2,6 млн.</a:t>
                      </a:r>
                      <a:r>
                        <a:rPr lang="ru-RU" sz="1000" baseline="0" dirty="0" smtClean="0"/>
                        <a:t> руб.</a:t>
                      </a:r>
                      <a:endParaRPr lang="ru-RU" sz="1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000364" y="0"/>
            <a:ext cx="1489309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43636" y="0"/>
            <a:ext cx="1408027" cy="108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35" name="Picture 11" descr="МДК 433362-0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72396" y="0"/>
            <a:ext cx="1549802" cy="107154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Рисунок 9" descr="fee560b8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00562" y="0"/>
            <a:ext cx="1609922" cy="107154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2" name="Picture 4" descr="C:\Documents and Settings\Admin\Рабочий стол\Безимени-1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71538" y="-214338"/>
            <a:ext cx="2000264" cy="1330844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764704"/>
            <a:ext cx="6347048" cy="418058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Дизайн интерьера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9512" y="3573016"/>
            <a:ext cx="4104456" cy="3008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573016"/>
            <a:ext cx="453650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620688"/>
            <a:ext cx="410445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5" descr="C:\Documents and Settings\Admin\Рабочий стол\РАБОТА\Фото SILANT\вырез\w_192591d9 копия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142908" y="5000249"/>
            <a:ext cx="2786082" cy="185775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51" name="Picture 2" descr="C:\Documents and Settings\Admin\Рабочий стол\000\Безимени-1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643770" y="857232"/>
            <a:ext cx="1500230" cy="818307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44241785"/>
              </p:ext>
            </p:extLst>
          </p:nvPr>
        </p:nvGraphicFramePr>
        <p:xfrm>
          <a:off x="1187624" y="573651"/>
          <a:ext cx="6768752" cy="53333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34149">
                  <a:extLst>
                    <a:ext uri="{9D8B030D-6E8A-4147-A177-3AD203B41FA5}">
                      <a16:colId xmlns:a16="http://schemas.microsoft.com/office/drawing/2014/main" xmlns="" val="1756352643"/>
                    </a:ext>
                  </a:extLst>
                </a:gridCol>
                <a:gridCol w="1279171">
                  <a:extLst>
                    <a:ext uri="{9D8B030D-6E8A-4147-A177-3AD203B41FA5}">
                      <a16:colId xmlns:a16="http://schemas.microsoft.com/office/drawing/2014/main" xmlns="" val="1175052078"/>
                    </a:ext>
                  </a:extLst>
                </a:gridCol>
                <a:gridCol w="1855432">
                  <a:extLst>
                    <a:ext uri="{9D8B030D-6E8A-4147-A177-3AD203B41FA5}">
                      <a16:colId xmlns:a16="http://schemas.microsoft.com/office/drawing/2014/main" xmlns="" val="334401030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Двигатель 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6040" marT="33655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ММЗ Д245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6040" marT="33655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Cummins ISF 3.8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6040" marT="33655" marB="0"/>
                </a:tc>
                <a:extLst>
                  <a:ext uri="{0D108BD9-81ED-4DB2-BD59-A6C34878D82A}">
                    <a16:rowId xmlns:a16="http://schemas.microsoft.com/office/drawing/2014/main" xmlns="" val="35184349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Число мест 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6040" marT="33655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6040" marT="33655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656889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Колесная база, мм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6040" marT="33655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2760 / 3770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6040" marT="33655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834789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Радиус разворота, м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6040" marT="33655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7,9 / 11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6040" marT="33655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833054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Грузоподъёмность, кг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6040" marT="33655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4000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6040" marT="33655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403731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Полная масса, кг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6040" marT="33655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6500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6040" marT="33655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057634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Габаритные размеры, мм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длина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ширина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высота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6040" marT="33655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5610 – 6700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2240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2860 – 3200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6040" marT="33655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783341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Рабочий объем, см</a:t>
                      </a:r>
                      <a:r>
                        <a:rPr lang="ru-RU" sz="1400" baseline="30000">
                          <a:effectLst/>
                        </a:rPr>
                        <a:t>3</a:t>
                      </a:r>
                      <a:r>
                        <a:rPr lang="ru-RU" sz="1400">
                          <a:effectLst/>
                        </a:rPr>
                        <a:t>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6040" marT="33655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4750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6040" marT="33655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3760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6040" marT="33655" marB="0"/>
                </a:tc>
                <a:extLst>
                  <a:ext uri="{0D108BD9-81ED-4DB2-BD59-A6C34878D82A}">
                    <a16:rowId xmlns:a16="http://schemas.microsoft.com/office/drawing/2014/main" xmlns="" val="2009856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Максимальная мощность, кВт (мин</a:t>
                      </a:r>
                      <a:r>
                        <a:rPr lang="ru-RU" sz="1400" baseline="30000">
                          <a:effectLst/>
                        </a:rPr>
                        <a:t>-1</a:t>
                      </a:r>
                      <a:r>
                        <a:rPr lang="ru-RU" sz="1400">
                          <a:effectLst/>
                        </a:rPr>
                        <a:t>)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6040" marT="33655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91,8 (2200)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6040" marT="33655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112 (2600)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6040" marT="33655" marB="0"/>
                </a:tc>
                <a:extLst>
                  <a:ext uri="{0D108BD9-81ED-4DB2-BD59-A6C34878D82A}">
                    <a16:rowId xmlns:a16="http://schemas.microsoft.com/office/drawing/2014/main" xmlns="" val="35242260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Макс. крутящий момент (мин</a:t>
                      </a:r>
                      <a:r>
                        <a:rPr lang="ru-RU" sz="1400" baseline="30000">
                          <a:effectLst/>
                        </a:rPr>
                        <a:t>-1</a:t>
                      </a:r>
                      <a:r>
                        <a:rPr lang="ru-RU" sz="1400">
                          <a:effectLst/>
                        </a:rPr>
                        <a:t>)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6040" marT="33655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422 (2100)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6040" marT="33655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491 (2100)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6040" marT="33655" marB="0"/>
                </a:tc>
                <a:extLst>
                  <a:ext uri="{0D108BD9-81ED-4DB2-BD59-A6C34878D82A}">
                    <a16:rowId xmlns:a16="http://schemas.microsoft.com/office/drawing/2014/main" xmlns="" val="10705803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КПП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6040" marT="33655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ГАЗ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6040" marT="33655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ZF 5S-42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6040" marT="33655" marB="0"/>
                </a:tc>
                <a:extLst>
                  <a:ext uri="{0D108BD9-81ED-4DB2-BD59-A6C34878D82A}">
                    <a16:rowId xmlns:a16="http://schemas.microsoft.com/office/drawing/2014/main" xmlns="" val="35809994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Сцепление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6040" marT="33655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ГАЗ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6040" marT="33655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Sachs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6040" marT="33655" marB="0"/>
                </a:tc>
                <a:extLst>
                  <a:ext uri="{0D108BD9-81ED-4DB2-BD59-A6C34878D82A}">
                    <a16:rowId xmlns:a16="http://schemas.microsoft.com/office/drawing/2014/main" xmlns="" val="34978179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Шины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6040" marT="33655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R18 (</a:t>
                      </a:r>
                      <a:r>
                        <a:rPr lang="ru-RU" sz="1400" dirty="0">
                          <a:effectLst/>
                        </a:rPr>
                        <a:t>R20</a:t>
                      </a:r>
                      <a:r>
                        <a:rPr lang="en-US" sz="1400" dirty="0">
                          <a:effectLst/>
                        </a:rPr>
                        <a:t>)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6040" marT="33655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788542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Дорожный просвет, мм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6040" marT="33655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315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6040" marT="33655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420385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Угол въезда, град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6040" marT="33655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41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6040" marT="33655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392161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Угол преодолеваемого подъема, град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6040" marT="33655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30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6040" marT="33655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289840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Глубина брода, мм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6040" marT="33655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1200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6040" marT="33655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962192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Монтажная длина рамы, мм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6040" marT="33655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3300 / 4300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6040" marT="33655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037992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Максимальная скорость, км/ч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6040" marT="33655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90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6040" marT="33655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1736435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contrast="19000"/>
          </a:blip>
          <a:srcRect/>
          <a:stretch>
            <a:fillRect/>
          </a:stretch>
        </p:blipFill>
        <p:spPr bwMode="auto">
          <a:xfrm>
            <a:off x="0" y="3429001"/>
            <a:ext cx="481965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1" y="260648"/>
            <a:ext cx="421196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3429000"/>
            <a:ext cx="4139952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9" name="Прямоугольник 8"/>
          <p:cNvSpPr/>
          <p:nvPr/>
        </p:nvSpPr>
        <p:spPr>
          <a:xfrm>
            <a:off x="827584" y="188640"/>
            <a:ext cx="3744416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Дизайнерские решения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C:\Documents and Settings\Admin\Рабочий стол\Работа\презентации\мои презентации\эмблема\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8093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70846" y="2348880"/>
            <a:ext cx="5886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endParaRPr lang="ru-RU" sz="2400" dirty="0"/>
          </a:p>
        </p:txBody>
      </p:sp>
      <p:pic>
        <p:nvPicPr>
          <p:cNvPr id="1026" name="Picture 2" descr="C:\Documents and Settings\Admin\Рабочий стол\Я_Форпост\ЛОГОТИП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0050" y="2749550"/>
            <a:ext cx="5803900" cy="1358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14338"/>
            <a:ext cx="6572296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itchFamily="34" charset="0"/>
              </a:rPr>
              <a:t>Основные параметры шасси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itchFamily="34" charset="0"/>
              </a:rPr>
              <a:t> SILANT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Impact" pitchFamily="34" charset="0"/>
            </a:endParaRPr>
          </a:p>
        </p:txBody>
      </p:sp>
      <p:pic>
        <p:nvPicPr>
          <p:cNvPr id="3074" name="Picture 2" descr="C:\Documents and Settings\Admin\Рабочий стол\000\Безимени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5041" y="598755"/>
            <a:ext cx="8819376" cy="4810568"/>
          </a:xfrm>
          <a:prstGeom prst="rect">
            <a:avLst/>
          </a:prstGeom>
          <a:noFill/>
          <a:effectLst>
            <a:outerShdw blurRad="50800" dist="50800" dir="5400000" sx="103000" sy="103000" algn="ctr" rotWithShape="0">
              <a:srgbClr val="000000">
                <a:alpha val="99000"/>
              </a:srgbClr>
            </a:outerShdw>
          </a:effectLst>
        </p:spPr>
      </p:pic>
      <p:cxnSp>
        <p:nvCxnSpPr>
          <p:cNvPr id="10" name="Прямая соединительная линия 9"/>
          <p:cNvCxnSpPr/>
          <p:nvPr/>
        </p:nvCxnSpPr>
        <p:spPr>
          <a:xfrm rot="16200000" flipH="1">
            <a:off x="4026528" y="2545713"/>
            <a:ext cx="1376698" cy="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8027056" y="2545712"/>
            <a:ext cx="1376698" cy="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714876" y="1928802"/>
            <a:ext cx="4000528" cy="1588"/>
          </a:xfrm>
          <a:prstGeom prst="straightConnector1">
            <a:avLst/>
          </a:prstGeom>
          <a:ln w="254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5143504" y="1142984"/>
            <a:ext cx="27146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Максимальная длина оборудования – 2900 мм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rot="10800000">
            <a:off x="214282" y="857232"/>
            <a:ext cx="3000396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5400000" flipH="1" flipV="1">
            <a:off x="-145534" y="1431362"/>
            <a:ext cx="864096" cy="1588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357158" y="1071546"/>
            <a:ext cx="277468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0" tIns="45670" rIns="91330" bIns="45670"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Высота – 2860-3200 мм</a:t>
            </a: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rot="5400000">
            <a:off x="1571604" y="5286388"/>
            <a:ext cx="1143008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>
            <a:off x="6643702" y="5286388"/>
            <a:ext cx="1285884" cy="1588"/>
          </a:xfrm>
          <a:prstGeom prst="line">
            <a:avLst/>
          </a:prstGeom>
          <a:ln w="38100" cmpd="sng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2928926" y="5429264"/>
            <a:ext cx="3643338" cy="1588"/>
          </a:xfrm>
          <a:prstGeom prst="straightConnector1">
            <a:avLst/>
          </a:prstGeom>
          <a:ln w="254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5400000">
            <a:off x="-1463717" y="3750471"/>
            <a:ext cx="3499668" cy="794"/>
          </a:xfrm>
          <a:prstGeom prst="line">
            <a:avLst/>
          </a:prstGeom>
          <a:ln w="3810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16200000" flipH="1">
            <a:off x="7322332" y="3679033"/>
            <a:ext cx="3643337" cy="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1500166" y="6143644"/>
            <a:ext cx="6286544" cy="1588"/>
          </a:xfrm>
          <a:prstGeom prst="straightConnector1">
            <a:avLst/>
          </a:prstGeom>
          <a:ln w="254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2643174" y="6215082"/>
            <a:ext cx="352098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0" tIns="45670" rIns="91330" bIns="45670" rtlCol="0" anchor="ctr"/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</a:rPr>
              <a:t>Длина – (5610 - 6700 мм)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2285984" y="5643578"/>
            <a:ext cx="415480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0" tIns="45670" rIns="91330" bIns="45670"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Колесная база – (2760 - 3770 мм)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5643570" y="1785926"/>
            <a:ext cx="1944216" cy="7425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0" tIns="45670" rIns="91330" bIns="45670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тонны</a:t>
            </a:r>
          </a:p>
        </p:txBody>
      </p:sp>
      <p:sp>
        <p:nvSpPr>
          <p:cNvPr id="44" name="Стрелка вниз 43"/>
          <p:cNvSpPr/>
          <p:nvPr/>
        </p:nvSpPr>
        <p:spPr>
          <a:xfrm>
            <a:off x="6215074" y="2357430"/>
            <a:ext cx="285752" cy="651492"/>
          </a:xfrm>
          <a:prstGeom prst="downArrow">
            <a:avLst>
              <a:gd name="adj1" fmla="val 50000"/>
              <a:gd name="adj2" fmla="val 96029"/>
            </a:avLst>
          </a:prstGeom>
          <a:solidFill>
            <a:schemeClr val="bg1">
              <a:alpha val="74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00" rIns="91396" bIns="45700" rtlCol="0" anchor="ctr"/>
          <a:lstStyle/>
          <a:p>
            <a:pPr algn="ctr"/>
            <a:endParaRPr lang="ru-RU"/>
          </a:p>
        </p:txBody>
      </p:sp>
      <p:cxnSp>
        <p:nvCxnSpPr>
          <p:cNvPr id="45" name="Прямая со стрелкой 44"/>
          <p:cNvCxnSpPr/>
          <p:nvPr/>
        </p:nvCxnSpPr>
        <p:spPr>
          <a:xfrm rot="5400000" flipH="1" flipV="1">
            <a:off x="4499646" y="4644362"/>
            <a:ext cx="432048" cy="1588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/>
        </p:nvSpPr>
        <p:spPr>
          <a:xfrm>
            <a:off x="4857752" y="4572008"/>
            <a:ext cx="9188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530 мм</a:t>
            </a: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 rot="16200000" flipH="1">
            <a:off x="214282" y="4000504"/>
            <a:ext cx="2000264" cy="18573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rot="5400000">
            <a:off x="7143752" y="4000520"/>
            <a:ext cx="2143140" cy="185735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Прямоугольник 59"/>
          <p:cNvSpPr/>
          <p:nvPr/>
        </p:nvSpPr>
        <p:spPr>
          <a:xfrm>
            <a:off x="7858148" y="5286388"/>
            <a:ext cx="851515" cy="369332"/>
          </a:xfrm>
          <a:prstGeom prst="rect">
            <a:avLst/>
          </a:prstGeom>
        </p:spPr>
        <p:txBody>
          <a:bodyPr wrap="none" lIns="91396" tIns="45700" rIns="91396" bIns="45700">
            <a:spAutoFit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α</a:t>
            </a:r>
            <a:r>
              <a:rPr lang="ru-RU" b="1" dirty="0" smtClean="0">
                <a:solidFill>
                  <a:srgbClr val="C00000"/>
                </a:solidFill>
              </a:rPr>
              <a:t> = 50˚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428596" y="5214950"/>
            <a:ext cx="851515" cy="369291"/>
          </a:xfrm>
          <a:prstGeom prst="rect">
            <a:avLst/>
          </a:prstGeom>
        </p:spPr>
        <p:txBody>
          <a:bodyPr wrap="square" lIns="91396" tIns="45700" rIns="91396" bIns="45700">
            <a:spAutoFit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α</a:t>
            </a:r>
            <a:r>
              <a:rPr lang="ru-RU" b="1" dirty="0" smtClean="0">
                <a:solidFill>
                  <a:srgbClr val="C00000"/>
                </a:solidFill>
              </a:rPr>
              <a:t> = 41˚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571900" cy="571504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Модельный ряд </a:t>
            </a:r>
            <a:r>
              <a:rPr lang="en-US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SILANT</a:t>
            </a:r>
            <a:endParaRPr lang="ru-RU" sz="1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9" name="Picture 2" descr="C:\Documents and Settings\Admin\Рабочий стол\000\Безимени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842" y="571504"/>
            <a:ext cx="2714644" cy="1480715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5" name="Picture 5" descr="C:\Documents and Settings\Admin\Рабочий стол\РАБОТА\Фото SILANT\вырез\Рисунок6 копия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5819" r="10006"/>
          <a:stretch/>
        </p:blipFill>
        <p:spPr bwMode="auto">
          <a:xfrm>
            <a:off x="3571900" y="508400"/>
            <a:ext cx="2160240" cy="170526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3131840" y="2214554"/>
            <a:ext cx="3096344" cy="34778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1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Times New Roman"/>
                <a:cs typeface="Tahoma"/>
              </a:rPr>
              <a:t>ЛЕСОПАТРУЛЬНЫЙ КОМПЛЕКС</a:t>
            </a:r>
          </a:p>
          <a:p>
            <a:endParaRPr lang="ru-RU" sz="1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  <a:ea typeface="Times New Roman"/>
              <a:cs typeface="Tahoma"/>
            </a:endParaRPr>
          </a:p>
          <a:p>
            <a:pPr algn="just"/>
            <a:r>
              <a:rPr lang="ru-RU" sz="1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Высочайшая маневренность и проходимость в условиях леса, место для экипажа на 7 человек, уникальный набор пожарно-технического вооружения, пожарная установка высокого давления «Ермак», автономная мотопомпа, емкость для тушения на 1200 л (2 часа тушения УПДВ), резервуар для воды РДВ1500, набор рукавов и стволов для тушения лесных пожаров, 6 ранцевых лесных огнетушителей, бензопила и шанцевый инструмент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322538" y="2214554"/>
            <a:ext cx="2641950" cy="412420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1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/>
                <a:ea typeface="Times New Roman"/>
                <a:cs typeface="Tahoma"/>
              </a:rPr>
              <a:t>ПОЖАРНАЯ КОМАНДА</a:t>
            </a:r>
            <a:endParaRPr lang="ru-RU" sz="1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Times New Roman"/>
              <a:cs typeface="Times New Roman"/>
            </a:endParaRPr>
          </a:p>
          <a:p>
            <a:endParaRPr lang="ru-RU" sz="1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just"/>
            <a:r>
              <a:rPr lang="ru-RU" sz="1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высочайшая маневренность и проходимость в условиях леса, место для экипажа на 3 человек, уникальный набор пожарно-технического вооружения, пожарная установка высокого давления «Ермак», автономная мотопомпа, емкость для тушения на 2200 л (2 часа тушения УПДВ), резервуар для воды РДВ1500, набор рукавов и стволов для тушения лесных пожаров, 6 ранцевых лесных огнетушителей, бензопила и шанцевый инструмент</a:t>
            </a:r>
            <a:endParaRPr lang="ru-RU" sz="14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14314" y="2156688"/>
            <a:ext cx="2823172" cy="423346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115000"/>
              </a:lnSpc>
            </a:pPr>
            <a:r>
              <a:rPr lang="ru-RU" sz="1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БАЗОВОЕ ШАССИ</a:t>
            </a:r>
          </a:p>
          <a:p>
            <a:pPr>
              <a:lnSpc>
                <a:spcPct val="115000"/>
              </a:lnSpc>
            </a:pPr>
            <a:endParaRPr lang="ru-RU" sz="1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  <a:ea typeface="Times New Roman"/>
              <a:cs typeface="Tahoma"/>
            </a:endParaRPr>
          </a:p>
          <a:p>
            <a:pPr algn="just">
              <a:lnSpc>
                <a:spcPct val="115000"/>
              </a:lnSpc>
            </a:pPr>
            <a:r>
              <a:rPr lang="ru-RU" sz="14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Полноприводная</a:t>
            </a:r>
            <a:r>
              <a:rPr lang="ru-RU" sz="1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трансмиссия (4</a:t>
            </a:r>
            <a:r>
              <a:rPr lang="en-US" sz="1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X</a:t>
            </a:r>
            <a:r>
              <a:rPr lang="ru-RU" sz="1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4) с жестко подключаемым передним мостом и понижающей передачей. Мосты (ГАЗ-66) усиленные рессоры. Жестко-подключаемый передний мост, оба моста имеют механизмы самоблокировки </a:t>
            </a:r>
            <a:r>
              <a:rPr lang="ru-RU" sz="14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межколесных</a:t>
            </a:r>
            <a:r>
              <a:rPr lang="ru-RU" sz="1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дифференциалов. Максимальная грузоподъемность 4 тонны. В базовой комплектации есть кондиционер, 3 модели двигателей и 2 модели КПП</a:t>
            </a:r>
          </a:p>
        </p:txBody>
      </p:sp>
      <p:pic>
        <p:nvPicPr>
          <p:cNvPr id="34818" name="Picture 2" descr="C:\Documents and Settings\Admin\Рабочий стол\РАБОТА\Фото SILANT\вырез\IMG_8500 копия.pn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5268" t="13580" r="23715" b="10821"/>
          <a:stretch/>
        </p:blipFill>
        <p:spPr bwMode="auto">
          <a:xfrm>
            <a:off x="6528205" y="573367"/>
            <a:ext cx="2232248" cy="1584176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:\Documents and Settings\Admin\Рабочий стол\РАБОТА\Фото SILANT\вырез\DSC_0467 копия копия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2226" t="3097" r="4398"/>
          <a:stretch/>
        </p:blipFill>
        <p:spPr bwMode="auto">
          <a:xfrm>
            <a:off x="179512" y="620688"/>
            <a:ext cx="2232248" cy="153915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6" name="Picture 4" descr="C:\Documents and Settings\Admin\Рабочий стол\РАБОТА\Фото SILANT\вырез\20120315_124316 копия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3414" t="17324" r="17226" b="21024"/>
          <a:stretch/>
        </p:blipFill>
        <p:spPr bwMode="auto">
          <a:xfrm>
            <a:off x="3126140" y="620688"/>
            <a:ext cx="2160240" cy="144016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7" name="Picture 3" descr="C:\Documents and Settings\Admin\Рабочий стол\РАБОТА\Фото SILANT\вырез\DSC04410 копия.pn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8988" t="5898" r="6739" b="16293"/>
          <a:stretch/>
        </p:blipFill>
        <p:spPr bwMode="auto">
          <a:xfrm>
            <a:off x="6492838" y="476672"/>
            <a:ext cx="2016224" cy="1584176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0" y="0"/>
            <a:ext cx="3571900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Модельный ряд </a:t>
            </a:r>
            <a:r>
              <a:rPr kumimoji="0" lang="en-US" sz="18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SILANT</a:t>
            </a:r>
            <a:endParaRPr kumimoji="0" lang="ru-RU" sz="1800" b="1" i="0" u="none" strike="noStrike" kern="1200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59831" y="2159838"/>
            <a:ext cx="3048085" cy="295465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ПУНКТ ПОЛИЦИИ</a:t>
            </a:r>
          </a:p>
          <a:p>
            <a:endParaRPr lang="en-US" sz="1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just"/>
            <a:r>
              <a:rPr lang="ru-RU" sz="1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Передвижной пункт полиции предназначен для контроля общественного порядка в городах и районах области, в самых суровых условиях. Отсек для приема граждан, отсек для содержания правонарушителей. Защита переднего бампера, лебедка  </a:t>
            </a:r>
            <a:r>
              <a:rPr lang="en-US" sz="1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SPRUT</a:t>
            </a:r>
            <a:r>
              <a:rPr lang="ru-RU" sz="1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-9000, ксеноновый </a:t>
            </a:r>
            <a:r>
              <a:rPr lang="ru-RU" sz="140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фараискатель</a:t>
            </a:r>
            <a:r>
              <a:rPr lang="ru-RU" sz="1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sz="140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глонасс</a:t>
            </a:r>
            <a:r>
              <a:rPr lang="ru-RU" sz="1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, проблесковые маячки</a:t>
            </a:r>
            <a:endParaRPr lang="ru-RU" sz="14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107916" y="2159838"/>
            <a:ext cx="2784564" cy="252376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ОХОТНИК</a:t>
            </a:r>
          </a:p>
          <a:p>
            <a:endParaRPr lang="ru-RU" sz="1400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  <a:p>
            <a:pPr algn="just"/>
            <a:r>
              <a:rPr lang="ru-RU" sz="1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Экспедиционный автомобиль для лесного комплекса и охотничьих хозяйств. (В базу входит электрическая лебедка </a:t>
            </a:r>
            <a:r>
              <a:rPr lang="en-US" sz="1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SPRUT</a:t>
            </a:r>
            <a:r>
              <a:rPr lang="ru-RU" sz="1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-9000, защита переднего бампера, вместительность до 7 мест, окраска хаки). Кран укосина, отсеки, различные ящики</a:t>
            </a:r>
            <a:endParaRPr lang="ru-RU" sz="14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0090" y="2209022"/>
            <a:ext cx="2672583" cy="27689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Times New Roman"/>
                <a:cs typeface="Times New Roman"/>
              </a:rPr>
              <a:t>ВАХТОВКА ВОДОКАЧАЛЬНАЯ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a typeface="Times New Roman"/>
                <a:cs typeface="Times New Roman"/>
              </a:rPr>
              <a:t>Специальный автомобиль для служб водоканала. В комплектацию входит насос С-245 «</a:t>
            </a:r>
            <a:r>
              <a:rPr lang="ru-RU" sz="140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a typeface="Times New Roman"/>
                <a:cs typeface="Times New Roman"/>
              </a:rPr>
              <a:t>Андижанец</a:t>
            </a:r>
            <a:r>
              <a:rPr lang="ru-RU" sz="1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a typeface="Times New Roman"/>
                <a:cs typeface="Times New Roman"/>
              </a:rPr>
              <a:t>» </a:t>
            </a:r>
            <a:r>
              <a:rPr lang="ru-RU" sz="1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Доп. Оборудование: станция высокого давления </a:t>
            </a:r>
            <a:r>
              <a:rPr lang="en-US" sz="140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Rioned</a:t>
            </a:r>
            <a:r>
              <a:rPr lang="en-US" sz="1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city</a:t>
            </a:r>
            <a:r>
              <a:rPr lang="ru-RU" sz="1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-</a:t>
            </a:r>
            <a:r>
              <a:rPr lang="en-US" sz="1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jet</a:t>
            </a:r>
            <a:r>
              <a:rPr lang="ru-RU" sz="1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. Верстак, рундуки, ящики под инструмент</a:t>
            </a:r>
            <a:endParaRPr lang="ru-RU" sz="14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a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Рабочий стол\РАБОТА\Фото SILANT\вырез\01 копия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67602" y="459577"/>
            <a:ext cx="2704200" cy="1795466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6" name="Picture 5" descr="C:\Documents and Settings\Admin\Рабочий стол\РАБОТА\Фото SILANT\вырез\IMG_4823 копия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790184" y="235753"/>
            <a:ext cx="3071834" cy="230394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7" name="Picture 4" descr="C:\Documents and Settings\Admin\Рабочий стол\РАБОТА\Фото SILANT\вырез\Рисунок3 копия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286496" y="458222"/>
            <a:ext cx="2535695" cy="1684894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0" y="0"/>
            <a:ext cx="3571900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Модельный ряд </a:t>
            </a:r>
            <a:r>
              <a:rPr kumimoji="0" lang="en-US" sz="18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SILANT</a:t>
            </a:r>
            <a:endParaRPr kumimoji="0" lang="ru-RU" sz="1800" b="1" i="0" u="none" strike="noStrike" kern="1200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86116" y="2143116"/>
            <a:ext cx="2786066" cy="329320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ПОЛИВОМОЕНОЕ ОБОРУДОВАНИЕ</a:t>
            </a:r>
          </a:p>
          <a:p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just"/>
            <a:r>
              <a:rPr lang="ru-RU" sz="1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1900-2500л. с доп. опцией мойки пистолетом высокого давления на 25м. </a:t>
            </a:r>
          </a:p>
          <a:p>
            <a:pPr algn="just"/>
            <a:endParaRPr lang="ru-RU" sz="14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  <a:p>
            <a:pPr algn="just"/>
            <a:r>
              <a:rPr lang="ru-RU" sz="1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Современная поливомоечная система работает по принципу высокого давления, имеет низкий расход воды и дополнительно оснащается пистолетом для мойки зданий и др. </a:t>
            </a:r>
            <a:r>
              <a:rPr lang="ru-RU" sz="140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контрукций</a:t>
            </a:r>
            <a:endParaRPr lang="ru-RU" sz="14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467544" y="1928802"/>
            <a:ext cx="2389944" cy="4197361"/>
          </a:xfrm>
        </p:spPr>
        <p:txBody>
          <a:bodyPr>
            <a:normAutofit fontScale="55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9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Times New Roman"/>
                <a:cs typeface="Tahoma"/>
              </a:rPr>
              <a:t>        </a:t>
            </a:r>
            <a:endParaRPr lang="ru-RU" sz="29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Times New Roman"/>
              <a:cs typeface="Tahoma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4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КМГ</a:t>
            </a:r>
            <a:endParaRPr lang="en-US" sz="29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/>
              <a:cs typeface="Tahoma"/>
            </a:endParaRPr>
          </a:p>
          <a:p>
            <a:pPr marL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9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Предназначен для </a:t>
            </a:r>
            <a:r>
              <a:rPr lang="ru-RU" sz="29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коммунальных служб с высокопроизводительной гидросистемой в базе поворотный снегоуборочный отвал и задняя подметальная щетка –Самосвальная платформа с трех сторонней разгрузкой</a:t>
            </a: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215074" y="2214554"/>
            <a:ext cx="2571768" cy="151560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ОБРАБОТКА ДОРОГ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1400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Распределитель реагентов с гидравлическим приводом и центральной щеткой</a:t>
            </a:r>
            <a:endParaRPr lang="ru-RU" sz="10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a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43240" y="2214554"/>
            <a:ext cx="2828916" cy="1400172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r>
              <a:rPr lang="ru-RU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ШНЕКОРОТОРНЫЙ</a:t>
            </a:r>
          </a:p>
          <a:p>
            <a:pPr>
              <a:buNone/>
            </a:pPr>
            <a:r>
              <a:rPr lang="ru-RU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СНЕГООЧИСТИТЕЛЬ</a:t>
            </a: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3" descr="C:\Documents and Settings\Admin\Рабочий стол\РАБОТА\Фото SILANT\вырез\12 копия.png"/>
          <p:cNvPicPr>
            <a:picLocks noChangeAspect="1" noChangeArrowheads="1"/>
          </p:cNvPicPr>
          <p:nvPr/>
        </p:nvPicPr>
        <p:blipFill>
          <a:blip r:embed="rId2" cstate="screen">
            <a:lum bright="12000" contrast="18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99592" y="548680"/>
            <a:ext cx="2000264" cy="133974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6" name="Picture 2" descr="C:\Documents and Settings\Admin\Рабочий стол\РАБОТА\Фото SILANT\вырез\DSC04691 копия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347864" y="0"/>
            <a:ext cx="1785950" cy="2381266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0" y="0"/>
            <a:ext cx="3571900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Модельный ряд </a:t>
            </a:r>
            <a:r>
              <a:rPr kumimoji="0" lang="en-US" sz="18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SILANT</a:t>
            </a:r>
            <a:endParaRPr kumimoji="0" lang="ru-RU" sz="1800" b="1" i="0" u="none" strike="noStrike" kern="1200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85786" y="2285992"/>
            <a:ext cx="2000248" cy="203132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РАЗБРАСЫВАТЕЛЬ АНТИГОЛОЛЕДНЫХ РЕАГЕНТОВ от 08 до 2м3. Электрический привод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357950" y="2214554"/>
            <a:ext cx="3183500" cy="73866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SILANT </a:t>
            </a:r>
            <a:r>
              <a:rPr lang="ru-RU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«Самосвал»</a:t>
            </a:r>
          </a:p>
          <a:p>
            <a:r>
              <a:rPr lang="ru-RU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Самосвал с трех сторонней разгрузкой</a:t>
            </a:r>
            <a:endParaRPr lang="ru-RU" sz="1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7" name="Picture 3" descr="C:\Documents and Settings\Admin\Рабочий стол\РАБОТА\Фото SILANT\вырез\Рисунок1 копия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715008" y="500042"/>
            <a:ext cx="2928958" cy="19462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571900" cy="571504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Модельный ряд </a:t>
            </a:r>
            <a:r>
              <a:rPr lang="en-US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SILANT</a:t>
            </a:r>
            <a:endParaRPr lang="ru-RU" sz="1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2292" name="Picture 4" descr="C:\Documents and Settings\Admin\Рабочий стол\РАБОТА\Фото SILANT\вырез\1DSC04697 копия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417286" y="974523"/>
            <a:ext cx="1626544" cy="2168725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2293" name="Picture 5" descr="C:\Documents and Settings\Admin\Рабочий стол\РАБОТА\Фото SILANT\вырез\w_192591d9 копия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59838" y="877287"/>
            <a:ext cx="3857448" cy="2572135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2294" name="Picture 6" descr="C:\Documents and Settings\Admin\Рабочий стол\РАБОТА\Фото SILANT\вырез\вышка 20 копия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28596" y="357166"/>
            <a:ext cx="2357454" cy="317036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6217890" y="3144786"/>
            <a:ext cx="2357438" cy="209288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ТРАКТОР ASO-6.5 </a:t>
            </a:r>
          </a:p>
          <a:p>
            <a:endParaRPr lang="ru-RU" sz="1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1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предназначен для  сельского, лесного и коммунального хозяйства. Это специальный трактор высокой проходимости с колесной формулой 4х4, с шинами низкого давления</a:t>
            </a:r>
            <a:endParaRPr lang="ru-RU" sz="14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17184" y="3143248"/>
            <a:ext cx="2786082" cy="172354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БОРТОВОЙ АВТОМОБИЛЬ С КМУ</a:t>
            </a:r>
          </a:p>
          <a:p>
            <a:endParaRPr lang="ru-RU" sz="1400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  <a:p>
            <a:r>
              <a:rPr lang="ru-RU" sz="1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Кран производство фирмы FASSI (Италия) M10, M15, M20 грузоподъемностью от 1 до 2 тонны-</a:t>
            </a:r>
            <a:endParaRPr lang="ru-RU" sz="14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1796" y="3143248"/>
            <a:ext cx="2698274" cy="7294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Times New Roman"/>
                <a:cs typeface="Times New Roman"/>
              </a:rPr>
              <a:t>АВТОГИДРОПОДЪЕМНИКИ от 12 до 18 метров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Объект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20190590"/>
              </p:ext>
            </p:extLst>
          </p:nvPr>
        </p:nvGraphicFramePr>
        <p:xfrm>
          <a:off x="2537030" y="4020189"/>
          <a:ext cx="4140835" cy="2735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408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FF0000"/>
                          </a:solidFill>
                          <a:effectLst/>
                        </a:rPr>
                        <a:t>Наименование параметра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796136" y="540275"/>
            <a:ext cx="24938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вто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гидроподъёмник </a:t>
            </a:r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SILANT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16 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метров</a:t>
            </a:r>
            <a:endParaRPr lang="ru-RU" dirty="0"/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1963231"/>
              </p:ext>
            </p:extLst>
          </p:nvPr>
        </p:nvGraphicFramePr>
        <p:xfrm>
          <a:off x="0" y="0"/>
          <a:ext cx="5796136" cy="68579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119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664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Максимальная грузоподъемность люльки, кг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693" marR="21693" marT="21693" marB="2169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24</a:t>
                      </a: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693" marR="21693" marT="21693" marB="21693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64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Рабочая высота подъема, м, не менее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693" marR="21693" marT="21693" marB="2169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693" marR="21693" marT="21693" marB="21693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45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Вылет стрелы, мм, не более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693" marR="21693" marT="21693" marB="2169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</a:t>
                      </a:r>
                      <a:r>
                        <a:rPr lang="ru-RU" sz="1200">
                          <a:effectLst/>
                        </a:rPr>
                        <a:t>500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693" marR="21693" marT="21693" marB="21693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45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База, мм, не более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693" marR="21693" marT="21693" marB="2169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2760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693" marR="21693" marT="21693" marB="21693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64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Дорожный просвет, мм, не менее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693" marR="21693" marT="21693" marB="2169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360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693" marR="21693" marT="21693" marB="21693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64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Наружный габаритный радиус поворота (шасси), м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693" marR="21693" marT="21693" marB="2169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693" marR="21693" marT="21693" marB="21693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684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Максимальный уклон, преодолеваемый подъемником, %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693" marR="21693" marT="21693" marB="2169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693" marR="21693" marT="21693" marB="21693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664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Максимальная транспортная скорость передвижения, км/ч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693" marR="21693" marT="21693" marB="2169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693" marR="21693" marT="21693" marB="21693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664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Опорный контур, мм, не менее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693" marR="21693" marT="21693" marB="2169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25</a:t>
                      </a:r>
                      <a:r>
                        <a:rPr lang="ru-RU" sz="1200">
                          <a:effectLst/>
                        </a:rPr>
                        <a:t>00х</a:t>
                      </a:r>
                      <a:r>
                        <a:rPr lang="en-US" sz="1200">
                          <a:effectLst/>
                        </a:rPr>
                        <a:t>2</a:t>
                      </a:r>
                      <a:r>
                        <a:rPr lang="ru-RU" sz="1200">
                          <a:effectLst/>
                        </a:rPr>
                        <a:t>500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693" marR="21693" marT="21693" marB="21693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664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Коэффициент статической устойчивости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693" marR="21693" marT="21693" marB="2169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1,34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693" marR="21693" marT="21693" marB="21693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645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Угол поворота стрелы.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693" marR="21693" marT="21693" marB="2169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360</a:t>
                      </a:r>
                      <a:r>
                        <a:rPr lang="ru-RU" sz="1200">
                          <a:effectLst/>
                          <a:sym typeface="Symbol"/>
                        </a:rPr>
                        <a:t>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693" marR="21693" marT="21693" marB="21693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664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Способ управления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693" marR="21693" marT="21693" marB="2169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Электрогидравлический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693" marR="21693" marT="21693" marB="21693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664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Рабочее давление в гидросистеме, МПа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693" marR="21693" marT="21693" marB="2169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693" marR="21693" marT="21693" marB="21693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664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Способ управления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693" marR="21693" marT="21693" marB="2169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Дистанционный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693" marR="21693" marT="21693" marB="21693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4664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Масса подъемного оборудования, кг, не более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693" marR="21693" marT="21693" marB="2169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15</a:t>
                      </a:r>
                      <a:r>
                        <a:rPr lang="ru-RU" sz="1200">
                          <a:effectLst/>
                        </a:rPr>
                        <a:t>00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693" marR="21693" marT="21693" marB="21693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645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Срок службы, лет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693" marR="21693" marT="21693" marB="2169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693" marR="21693" marT="21693" marB="21693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796136" y="1171947"/>
            <a:ext cx="3347864" cy="5686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4007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836713"/>
            <a:ext cx="7267575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6" name="Прямоугольник 5"/>
          <p:cNvSpPr/>
          <p:nvPr/>
        </p:nvSpPr>
        <p:spPr>
          <a:xfrm>
            <a:off x="1027871" y="0"/>
            <a:ext cx="7344816" cy="867929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Вариантные исполнения рамы ТС с использованием лонжеронов постоянного сечения</a:t>
            </a:r>
          </a:p>
          <a:p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колесная база 2760-3770 мм</a:t>
            </a:r>
          </a:p>
          <a:p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3853</TotalTime>
  <Words>1315</Words>
  <Application>Microsoft Office PowerPoint</Application>
  <PresentationFormat>Экран (4:3)</PresentationFormat>
  <Paragraphs>315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Основные параметры шасси SILANT</vt:lpstr>
      <vt:lpstr>  Модельный ряд SILANT</vt:lpstr>
      <vt:lpstr>Слайд 4</vt:lpstr>
      <vt:lpstr>Слайд 5</vt:lpstr>
      <vt:lpstr>Слайд 6</vt:lpstr>
      <vt:lpstr>  Модельный ряд SILANT</vt:lpstr>
      <vt:lpstr>Слайд 8</vt:lpstr>
      <vt:lpstr>Слайд 9</vt:lpstr>
      <vt:lpstr>ЗАРУБЕЖНЫЕ АНАЛОГИ</vt:lpstr>
      <vt:lpstr>Слайд 11</vt:lpstr>
      <vt:lpstr>Слайд 12</vt:lpstr>
      <vt:lpstr>Слайд 13</vt:lpstr>
      <vt:lpstr>Слайд 14</vt:lpstr>
      <vt:lpstr>Слайд 15</vt:lpstr>
      <vt:lpstr>Дизайн интерьера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Dprod1</dc:creator>
  <cp:lastModifiedBy>Admin</cp:lastModifiedBy>
  <cp:revision>337</cp:revision>
  <dcterms:modified xsi:type="dcterms:W3CDTF">2018-02-28T21:25:00Z</dcterms:modified>
</cp:coreProperties>
</file>